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2" r:id="rId15"/>
    <p:sldId id="273" r:id="rId16"/>
    <p:sldId id="271" r:id="rId1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DA5ADFD-7BB3-4F30-B4EB-413F455C1325}"/>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65C3D15-00A8-45F7-8CAC-ACE97916E62C}"/>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4/24/2022 pm</a:t>
            </a:r>
          </a:p>
        </p:txBody>
      </p:sp>
      <p:sp>
        <p:nvSpPr>
          <p:cNvPr id="4" name="Footer Placeholder 3">
            <a:extLst>
              <a:ext uri="{FF2B5EF4-FFF2-40B4-BE49-F238E27FC236}">
                <a16:creationId xmlns:a16="http://schemas.microsoft.com/office/drawing/2014/main" id="{33E7CE1F-BB5F-4D3B-B412-AC7776953ED2}"/>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3BDBE2B6-8782-4C78-82F7-880C685AB0B2}"/>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44AB07CC-0DCA-4401-858C-E6F7C688D24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930707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4/24/2022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E45A897D-2CFC-4BED-8F25-45F8C6EC169D}" type="slidenum">
              <a:rPr lang="en-US" smtClean="0"/>
              <a:t>‹#›</a:t>
            </a:fld>
            <a:endParaRPr lang="en-US"/>
          </a:p>
        </p:txBody>
      </p:sp>
    </p:spTree>
    <p:extLst>
      <p:ext uri="{BB962C8B-B14F-4D97-AF65-F5344CB8AC3E}">
        <p14:creationId xmlns:p14="http://schemas.microsoft.com/office/powerpoint/2010/main" val="242470802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5A897D-2CFC-4BED-8F25-45F8C6EC169D}" type="slidenum">
              <a:rPr lang="en-US" smtClean="0"/>
              <a:t>6</a:t>
            </a:fld>
            <a:endParaRPr lang="en-US"/>
          </a:p>
        </p:txBody>
      </p:sp>
      <p:sp>
        <p:nvSpPr>
          <p:cNvPr id="5" name="Date Placeholder 4">
            <a:extLst>
              <a:ext uri="{FF2B5EF4-FFF2-40B4-BE49-F238E27FC236}">
                <a16:creationId xmlns:a16="http://schemas.microsoft.com/office/drawing/2014/main" id="{74347AA9-8479-4B5E-88EE-A57073B35041}"/>
              </a:ext>
            </a:extLst>
          </p:cNvPr>
          <p:cNvSpPr>
            <a:spLocks noGrp="1"/>
          </p:cNvSpPr>
          <p:nvPr>
            <p:ph type="dt" idx="1"/>
          </p:nvPr>
        </p:nvSpPr>
        <p:spPr/>
        <p:txBody>
          <a:bodyPr/>
          <a:lstStyle/>
          <a:p>
            <a:r>
              <a:rPr lang="en-US"/>
              <a:t>4/24/2022 pm</a:t>
            </a:r>
          </a:p>
        </p:txBody>
      </p:sp>
      <p:sp>
        <p:nvSpPr>
          <p:cNvPr id="6" name="Footer Placeholder 5">
            <a:extLst>
              <a:ext uri="{FF2B5EF4-FFF2-40B4-BE49-F238E27FC236}">
                <a16:creationId xmlns:a16="http://schemas.microsoft.com/office/drawing/2014/main" id="{57D32D9E-BEF5-45EA-9ED7-3CC25E9995D8}"/>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851532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5A897D-2CFC-4BED-8F25-45F8C6EC169D}" type="slidenum">
              <a:rPr lang="en-US" smtClean="0"/>
              <a:t>16</a:t>
            </a:fld>
            <a:endParaRPr lang="en-US"/>
          </a:p>
        </p:txBody>
      </p:sp>
      <p:sp>
        <p:nvSpPr>
          <p:cNvPr id="5" name="Date Placeholder 4">
            <a:extLst>
              <a:ext uri="{FF2B5EF4-FFF2-40B4-BE49-F238E27FC236}">
                <a16:creationId xmlns:a16="http://schemas.microsoft.com/office/drawing/2014/main" id="{2D728799-01E8-4020-B56A-A6508CD0A121}"/>
              </a:ext>
            </a:extLst>
          </p:cNvPr>
          <p:cNvSpPr>
            <a:spLocks noGrp="1"/>
          </p:cNvSpPr>
          <p:nvPr>
            <p:ph type="dt" idx="1"/>
          </p:nvPr>
        </p:nvSpPr>
        <p:spPr/>
        <p:txBody>
          <a:bodyPr/>
          <a:lstStyle/>
          <a:p>
            <a:r>
              <a:rPr lang="en-US"/>
              <a:t>4/24/2022 pm</a:t>
            </a:r>
          </a:p>
        </p:txBody>
      </p:sp>
      <p:sp>
        <p:nvSpPr>
          <p:cNvPr id="6" name="Footer Placeholder 5">
            <a:extLst>
              <a:ext uri="{FF2B5EF4-FFF2-40B4-BE49-F238E27FC236}">
                <a16:creationId xmlns:a16="http://schemas.microsoft.com/office/drawing/2014/main" id="{8F25CE0C-B053-422E-A072-32BFDB6F8221}"/>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308556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9B977CFC-5AE8-4D54-A13E-861EB411DBA3}" type="datetime1">
              <a:rPr lang="en-US" smtClean="0"/>
              <a:pPr/>
              <a:t>4/23/2022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C70BD283-115C-4138-B5F1-4E2B822551B8}" type="slidenum">
              <a:rPr lang="en-US" smtClean="0"/>
              <a:pPr/>
              <a:t>‹#›</a:t>
            </a:fld>
            <a:endParaRPr lang="en-US"/>
          </a:p>
        </p:txBody>
      </p:sp>
    </p:spTree>
    <p:extLst>
      <p:ext uri="{BB962C8B-B14F-4D97-AF65-F5344CB8AC3E}">
        <p14:creationId xmlns:p14="http://schemas.microsoft.com/office/powerpoint/2010/main" val="421366844"/>
      </p:ext>
    </p:extLst>
  </p:cSld>
  <p:clrMapOvr>
    <a:masterClrMapping/>
  </p:clrMapOvr>
  <p:transition spd="slow">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82A61C-EE2E-44D3-A0F0-367BF46C9C42}" type="datetime1">
              <a:rPr lang="en-US" smtClean="0"/>
              <a:pPr/>
              <a:t>4/23/2022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BD283-115C-4138-B5F1-4E2B822551B8}" type="slidenum">
              <a:rPr lang="en-US" smtClean="0"/>
              <a:pPr/>
              <a:t>‹#›</a:t>
            </a:fld>
            <a:endParaRPr lang="en-US"/>
          </a:p>
        </p:txBody>
      </p:sp>
    </p:spTree>
    <p:extLst>
      <p:ext uri="{BB962C8B-B14F-4D97-AF65-F5344CB8AC3E}">
        <p14:creationId xmlns:p14="http://schemas.microsoft.com/office/powerpoint/2010/main" val="642003065"/>
      </p:ext>
    </p:extLst>
  </p:cSld>
  <p:clrMapOvr>
    <a:masterClrMapping/>
  </p:clrMapOvr>
  <p:transition spd="slow">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F69D7E3-16E2-437A-B3CA-DFE088B1B2C9}" type="datetime1">
              <a:rPr lang="en-US" smtClean="0"/>
              <a:pPr/>
              <a:t>4/23/2022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BD283-115C-4138-B5F1-4E2B822551B8}" type="slidenum">
              <a:rPr lang="en-US" smtClean="0"/>
              <a:pPr/>
              <a:t>‹#›</a:t>
            </a:fld>
            <a:endParaRPr lang="en-US"/>
          </a:p>
        </p:txBody>
      </p:sp>
    </p:spTree>
    <p:extLst>
      <p:ext uri="{BB962C8B-B14F-4D97-AF65-F5344CB8AC3E}">
        <p14:creationId xmlns:p14="http://schemas.microsoft.com/office/powerpoint/2010/main" val="596596494"/>
      </p:ext>
    </p:extLst>
  </p:cSld>
  <p:clrMapOvr>
    <a:masterClrMapping/>
  </p:clrMapOvr>
  <p:transition spd="slow">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4F96B9E-5C53-408C-BA79-D8BFA7BB22F5}" type="datetime1">
              <a:rPr lang="en-US" smtClean="0"/>
              <a:pPr/>
              <a:t>4/23/2022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BD283-115C-4138-B5F1-4E2B822551B8}" type="slidenum">
              <a:rPr lang="en-US" smtClean="0"/>
              <a:pPr/>
              <a:t>‹#›</a:t>
            </a:fld>
            <a:endParaRPr lang="en-US"/>
          </a:p>
        </p:txBody>
      </p:sp>
    </p:spTree>
    <p:extLst>
      <p:ext uri="{BB962C8B-B14F-4D97-AF65-F5344CB8AC3E}">
        <p14:creationId xmlns:p14="http://schemas.microsoft.com/office/powerpoint/2010/main" val="1595988594"/>
      </p:ext>
    </p:extLst>
  </p:cSld>
  <p:clrMapOvr>
    <a:masterClrMapping/>
  </p:clrMapOvr>
  <p:transition spd="slow">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204CA1C-B414-4C54-9D9F-8ABF2B058517}" type="datetime1">
              <a:rPr lang="en-US" smtClean="0"/>
              <a:pPr/>
              <a:t>4/23/2022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BD283-115C-4138-B5F1-4E2B822551B8}" type="slidenum">
              <a:rPr lang="en-US" smtClean="0"/>
              <a:pPr/>
              <a:t>‹#›</a:t>
            </a:fld>
            <a:endParaRPr lang="en-US"/>
          </a:p>
        </p:txBody>
      </p:sp>
    </p:spTree>
    <p:extLst>
      <p:ext uri="{BB962C8B-B14F-4D97-AF65-F5344CB8AC3E}">
        <p14:creationId xmlns:p14="http://schemas.microsoft.com/office/powerpoint/2010/main" val="3599067480"/>
      </p:ext>
    </p:extLst>
  </p:cSld>
  <p:clrMapOvr>
    <a:masterClrMapping/>
  </p:clrMapOvr>
  <p:transition spd="slow">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877512F-8DB9-4503-9C62-E7DB31EAA08F}" type="datetime1">
              <a:rPr lang="en-US" smtClean="0"/>
              <a:pPr/>
              <a:t>4/23/2022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BD283-115C-4138-B5F1-4E2B822551B8}" type="slidenum">
              <a:rPr lang="en-US" smtClean="0"/>
              <a:pPr/>
              <a:t>‹#›</a:t>
            </a:fld>
            <a:endParaRPr lang="en-US"/>
          </a:p>
        </p:txBody>
      </p:sp>
    </p:spTree>
    <p:extLst>
      <p:ext uri="{BB962C8B-B14F-4D97-AF65-F5344CB8AC3E}">
        <p14:creationId xmlns:p14="http://schemas.microsoft.com/office/powerpoint/2010/main" val="1374744771"/>
      </p:ext>
    </p:extLst>
  </p:cSld>
  <p:clrMapOvr>
    <a:masterClrMapping/>
  </p:clrMapOvr>
  <p:transition spd="slow">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A551F0C4-65F7-46DD-8049-E5FC5F667472}" type="datetime1">
              <a:rPr lang="en-US" smtClean="0"/>
              <a:pPr/>
              <a:t>4/23/2022</a:t>
            </a:fld>
            <a:endParaRPr lang="en-US"/>
          </a:p>
        </p:txBody>
      </p:sp>
      <p:sp>
        <p:nvSpPr>
          <p:cNvPr id="27" name="Slide Number Placeholder 26"/>
          <p:cNvSpPr>
            <a:spLocks noGrp="1"/>
          </p:cNvSpPr>
          <p:nvPr>
            <p:ph type="sldNum" sz="quarter" idx="11"/>
          </p:nvPr>
        </p:nvSpPr>
        <p:spPr/>
        <p:txBody>
          <a:bodyPr rtlCol="0"/>
          <a:lstStyle/>
          <a:p>
            <a:fld id="{C70BD283-115C-4138-B5F1-4E2B822551B8}"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extLst>
      <p:ext uri="{BB962C8B-B14F-4D97-AF65-F5344CB8AC3E}">
        <p14:creationId xmlns:p14="http://schemas.microsoft.com/office/powerpoint/2010/main" val="3817435909"/>
      </p:ext>
    </p:extLst>
  </p:cSld>
  <p:clrMapOvr>
    <a:masterClrMapping/>
  </p:clrMapOvr>
  <p:transition spd="slow">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D081DC64-466A-42AF-8B53-026B649B82F4}" type="datetime1">
              <a:rPr lang="en-US" smtClean="0"/>
              <a:pPr/>
              <a:t>4/23/2022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C70BD283-115C-4138-B5F1-4E2B822551B8}" type="slidenum">
              <a:rPr lang="en-US" smtClean="0"/>
              <a:pPr/>
              <a:t>‹#›</a:t>
            </a:fld>
            <a:endParaRPr lang="en-US"/>
          </a:p>
        </p:txBody>
      </p:sp>
    </p:spTree>
    <p:extLst>
      <p:ext uri="{BB962C8B-B14F-4D97-AF65-F5344CB8AC3E}">
        <p14:creationId xmlns:p14="http://schemas.microsoft.com/office/powerpoint/2010/main" val="1535589464"/>
      </p:ext>
    </p:extLst>
  </p:cSld>
  <p:clrMapOvr>
    <a:masterClrMapping/>
  </p:clrMapOvr>
  <p:transition spd="slow">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598B9F-918B-4D47-BA07-7E37E80C2843}" type="datetime1">
              <a:rPr lang="en-US" smtClean="0"/>
              <a:pPr/>
              <a:t>4/23/2022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0BD283-115C-4138-B5F1-4E2B822551B8}" type="slidenum">
              <a:rPr lang="en-US" smtClean="0"/>
              <a:pPr/>
              <a:t>‹#›</a:t>
            </a:fld>
            <a:endParaRPr lang="en-US"/>
          </a:p>
        </p:txBody>
      </p:sp>
    </p:spTree>
    <p:extLst>
      <p:ext uri="{BB962C8B-B14F-4D97-AF65-F5344CB8AC3E}">
        <p14:creationId xmlns:p14="http://schemas.microsoft.com/office/powerpoint/2010/main" val="3564984719"/>
      </p:ext>
    </p:extLst>
  </p:cSld>
  <p:clrMapOvr>
    <a:masterClrMapping/>
  </p:clrMapOvr>
  <p:transition spd="slow">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D38E558-57BF-4F1A-8E72-86E38B1E3446}" type="datetime1">
              <a:rPr lang="en-US" smtClean="0"/>
              <a:pPr/>
              <a:t>4/23/2022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BD283-115C-4138-B5F1-4E2B822551B8}" type="slidenum">
              <a:rPr lang="en-US" smtClean="0"/>
              <a:pPr/>
              <a:t>‹#›</a:t>
            </a:fld>
            <a:endParaRPr lang="en-US"/>
          </a:p>
        </p:txBody>
      </p:sp>
    </p:spTree>
    <p:extLst>
      <p:ext uri="{BB962C8B-B14F-4D97-AF65-F5344CB8AC3E}">
        <p14:creationId xmlns:p14="http://schemas.microsoft.com/office/powerpoint/2010/main" val="3573770709"/>
      </p:ext>
    </p:extLst>
  </p:cSld>
  <p:clrMapOvr>
    <a:masterClrMapping/>
  </p:clrMapOvr>
  <p:transition spd="slow">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67948A4-4B1A-4CD5-B02A-0DB364F3E6C3}" type="datetime1">
              <a:rPr lang="en-US" smtClean="0"/>
              <a:pPr/>
              <a:t>4/23/2022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BD283-115C-4138-B5F1-4E2B822551B8}" type="slidenum">
              <a:rPr lang="en-US" smtClean="0"/>
              <a:pPr/>
              <a:t>‹#›</a:t>
            </a:fld>
            <a:endParaRPr lang="en-US"/>
          </a:p>
        </p:txBody>
      </p:sp>
    </p:spTree>
    <p:extLst>
      <p:ext uri="{BB962C8B-B14F-4D97-AF65-F5344CB8AC3E}">
        <p14:creationId xmlns:p14="http://schemas.microsoft.com/office/powerpoint/2010/main" val="3933400713"/>
      </p:ext>
    </p:extLst>
  </p:cSld>
  <p:clrMapOvr>
    <a:masterClrMapping/>
  </p:clrMapOvr>
  <p:transition spd="slow">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FD3CEA0-3509-4109-B6F9-D35E5C86A898}" type="datetime1">
              <a:rPr lang="en-US" smtClean="0"/>
              <a:pPr/>
              <a:t>4/23/2022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C70BD283-115C-4138-B5F1-4E2B822551B8}" type="slidenum">
              <a:rPr lang="en-US" smtClean="0"/>
              <a:pPr/>
              <a:t>‹#›</a:t>
            </a:fld>
            <a:endParaRPr lang="en-US"/>
          </a:p>
        </p:txBody>
      </p:sp>
    </p:spTree>
    <p:extLst>
      <p:ext uri="{BB962C8B-B14F-4D97-AF65-F5344CB8AC3E}">
        <p14:creationId xmlns:p14="http://schemas.microsoft.com/office/powerpoint/2010/main" val="22061296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circle/>
  </p:transition>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7072" y="2879606"/>
            <a:ext cx="8690728" cy="800219"/>
          </a:xfrm>
        </p:spPr>
        <p:txBody>
          <a:bodyPr wrap="square">
            <a:spAutoFit/>
          </a:bodyPr>
          <a:lstStyle/>
          <a:p>
            <a:r>
              <a:rPr lang="en-US" sz="4600" i="1" dirty="0"/>
              <a:t>“</a:t>
            </a:r>
            <a:r>
              <a:rPr lang="en-US" sz="4600" b="1" i="1" dirty="0"/>
              <a:t>According To The Scriptures</a:t>
            </a:r>
            <a:r>
              <a:rPr lang="en-US" sz="4600" i="1" dirty="0"/>
              <a:t>”</a:t>
            </a:r>
          </a:p>
        </p:txBody>
      </p:sp>
      <p:sp>
        <p:nvSpPr>
          <p:cNvPr id="3" name="Subtitle 2"/>
          <p:cNvSpPr>
            <a:spLocks noGrp="1"/>
          </p:cNvSpPr>
          <p:nvPr>
            <p:ph type="subTitle" idx="1"/>
          </p:nvPr>
        </p:nvSpPr>
        <p:spPr>
          <a:xfrm>
            <a:off x="410277" y="3881082"/>
            <a:ext cx="5089165" cy="584775"/>
          </a:xfrm>
        </p:spPr>
        <p:txBody>
          <a:bodyPr wrap="square">
            <a:spAutoFit/>
          </a:bodyPr>
          <a:lstStyle/>
          <a:p>
            <a:r>
              <a:rPr lang="en-US" sz="3200" dirty="0"/>
              <a:t>1 Corinthians 15:1-4</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prstClr val="white"/>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a:ln>
                <a:noFill/>
              </a:ln>
              <a:solidFill>
                <a:prstClr val="white"/>
              </a:solidFill>
              <a:effectLst/>
              <a:uLnTx/>
              <a:uFillTx/>
              <a:latin typeface="Georgia"/>
              <a:ea typeface="+mn-ea"/>
              <a:cs typeface="+mn-cs"/>
            </a:endParaRPr>
          </a:p>
        </p:txBody>
      </p:sp>
    </p:spTree>
    <p:extLst>
      <p:ext uri="{BB962C8B-B14F-4D97-AF65-F5344CB8AC3E}">
        <p14:creationId xmlns:p14="http://schemas.microsoft.com/office/powerpoint/2010/main" val="2956170194"/>
      </p:ext>
    </p:extLst>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25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13" dur="125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630" y="453958"/>
            <a:ext cx="86868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To Man’s Traditions</a:t>
            </a:r>
          </a:p>
        </p:txBody>
      </p:sp>
      <p:sp>
        <p:nvSpPr>
          <p:cNvPr id="3" name="Content Placeholder 2"/>
          <p:cNvSpPr>
            <a:spLocks noGrp="1"/>
          </p:cNvSpPr>
          <p:nvPr>
            <p:ph idx="1"/>
          </p:nvPr>
        </p:nvSpPr>
        <p:spPr>
          <a:xfrm>
            <a:off x="353503" y="2249424"/>
            <a:ext cx="8458200" cy="3247043"/>
          </a:xfrm>
        </p:spPr>
        <p:txBody>
          <a:bodyPr>
            <a:spAutoFit/>
          </a:bodyPr>
          <a:lstStyle/>
          <a:p>
            <a:r>
              <a:rPr lang="en-US" dirty="0"/>
              <a:t>Many do what was done by generations before.</a:t>
            </a:r>
          </a:p>
          <a:p>
            <a:r>
              <a:rPr lang="en-US" dirty="0"/>
              <a:t>Paul followed the traditions of his fathers.</a:t>
            </a:r>
          </a:p>
          <a:p>
            <a:pPr lvl="1"/>
            <a:r>
              <a:rPr lang="en-US" dirty="0">
                <a:solidFill>
                  <a:srgbClr val="FF0000"/>
                </a:solidFill>
              </a:rPr>
              <a:t>Galatians 1:13-14</a:t>
            </a:r>
          </a:p>
          <a:p>
            <a:r>
              <a:rPr lang="en-US" dirty="0"/>
              <a:t>The Pharisees nullified God’s commands this way.</a:t>
            </a:r>
          </a:p>
          <a:p>
            <a:pPr lvl="1"/>
            <a:r>
              <a:rPr lang="en-US" dirty="0">
                <a:solidFill>
                  <a:srgbClr val="FF0000"/>
                </a:solidFill>
              </a:rPr>
              <a:t>Matthew 15:6</a:t>
            </a:r>
          </a:p>
          <a:p>
            <a:r>
              <a:rPr lang="en-US" dirty="0"/>
              <a:t>Christ declared their worship vain.</a:t>
            </a:r>
          </a:p>
          <a:p>
            <a:pPr lvl="1"/>
            <a:r>
              <a:rPr lang="en-US" dirty="0">
                <a:solidFill>
                  <a:srgbClr val="FF0000"/>
                </a:solidFill>
              </a:rPr>
              <a:t>Matthew 15:9</a:t>
            </a:r>
          </a:p>
        </p:txBody>
      </p:sp>
      <p:sp>
        <p:nvSpPr>
          <p:cNvPr id="4" name="TextBox 3"/>
          <p:cNvSpPr txBox="1"/>
          <p:nvPr/>
        </p:nvSpPr>
        <p:spPr>
          <a:xfrm>
            <a:off x="2400300" y="6135624"/>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1216047287"/>
      </p:ext>
    </p:extLst>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2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25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25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25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806" y="449459"/>
            <a:ext cx="86868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To One’s Parents</a:t>
            </a:r>
          </a:p>
        </p:txBody>
      </p:sp>
      <p:sp>
        <p:nvSpPr>
          <p:cNvPr id="3" name="Content Placeholder 2"/>
          <p:cNvSpPr>
            <a:spLocks noGrp="1"/>
          </p:cNvSpPr>
          <p:nvPr>
            <p:ph idx="1"/>
          </p:nvPr>
        </p:nvSpPr>
        <p:spPr>
          <a:xfrm>
            <a:off x="150829" y="1872351"/>
            <a:ext cx="8840771" cy="4339650"/>
          </a:xfrm>
        </p:spPr>
        <p:txBody>
          <a:bodyPr wrap="square">
            <a:spAutoFit/>
          </a:bodyPr>
          <a:lstStyle/>
          <a:p>
            <a:r>
              <a:rPr lang="en-US" dirty="0"/>
              <a:t>Many do what parents or relatives did.</a:t>
            </a:r>
          </a:p>
          <a:p>
            <a:r>
              <a:rPr lang="en-US" dirty="0"/>
              <a:t>Some reason on circumstances of a relative.</a:t>
            </a:r>
          </a:p>
          <a:p>
            <a:pPr lvl="1"/>
            <a:r>
              <a:rPr lang="en-US" dirty="0">
                <a:solidFill>
                  <a:srgbClr val="FF0000"/>
                </a:solidFill>
              </a:rPr>
              <a:t>Adulterous marriages, homosexuality accepted when once rejected if it involves friends or family.</a:t>
            </a:r>
          </a:p>
          <a:p>
            <a:r>
              <a:rPr lang="en-US" dirty="0"/>
              <a:t>Jesus warned …</a:t>
            </a:r>
          </a:p>
          <a:p>
            <a:pPr lvl="1"/>
            <a:r>
              <a:rPr lang="en-US" i="1" dirty="0">
                <a:solidFill>
                  <a:srgbClr val="FF0000"/>
                </a:solidFill>
              </a:rPr>
              <a:t>“</a:t>
            </a:r>
            <a:r>
              <a:rPr lang="en-US" b="1" i="1" dirty="0">
                <a:solidFill>
                  <a:srgbClr val="FF0000"/>
                </a:solidFill>
              </a:rPr>
              <a:t>If any man cometh unto me, and hateth not his own father, and mother, and wife, and children, and brethren, and sisters, yea, and his own life also, he cannot be my disciple</a:t>
            </a:r>
            <a:r>
              <a:rPr lang="en-US" i="1" dirty="0">
                <a:solidFill>
                  <a:srgbClr val="FF0000"/>
                </a:solidFill>
              </a:rPr>
              <a:t>.”</a:t>
            </a:r>
            <a:r>
              <a:rPr lang="en-US" b="1" dirty="0">
                <a:solidFill>
                  <a:srgbClr val="FF0000"/>
                </a:solidFill>
              </a:rPr>
              <a:t> </a:t>
            </a:r>
            <a:r>
              <a:rPr lang="en-US" dirty="0">
                <a:solidFill>
                  <a:srgbClr val="FF0000"/>
                </a:solidFill>
              </a:rPr>
              <a:t>Luke 14:26; Matthew 10:34</a:t>
            </a:r>
          </a:p>
        </p:txBody>
      </p:sp>
      <p:sp>
        <p:nvSpPr>
          <p:cNvPr id="4" name="TextBox 3"/>
          <p:cNvSpPr txBox="1"/>
          <p:nvPr/>
        </p:nvSpPr>
        <p:spPr>
          <a:xfrm>
            <a:off x="2438400" y="6324600"/>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3412299755"/>
      </p:ext>
    </p:extLst>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2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379" y="455653"/>
            <a:ext cx="86868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To What Men Say</a:t>
            </a:r>
          </a:p>
        </p:txBody>
      </p:sp>
      <p:sp>
        <p:nvSpPr>
          <p:cNvPr id="3" name="Content Placeholder 2"/>
          <p:cNvSpPr>
            <a:spLocks noGrp="1"/>
          </p:cNvSpPr>
          <p:nvPr>
            <p:ph idx="1"/>
          </p:nvPr>
        </p:nvSpPr>
        <p:spPr>
          <a:xfrm>
            <a:off x="113122" y="1840683"/>
            <a:ext cx="8878478" cy="4493538"/>
          </a:xfrm>
        </p:spPr>
        <p:txBody>
          <a:bodyPr wrap="square">
            <a:spAutoFit/>
          </a:bodyPr>
          <a:lstStyle/>
          <a:p>
            <a:pPr>
              <a:spcBef>
                <a:spcPts val="0"/>
              </a:spcBef>
            </a:pPr>
            <a:r>
              <a:rPr lang="en-US" sz="2600" dirty="0"/>
              <a:t>Position of men is regarded by most …</a:t>
            </a:r>
          </a:p>
          <a:p>
            <a:pPr lvl="2">
              <a:spcBef>
                <a:spcPts val="0"/>
              </a:spcBef>
            </a:pPr>
            <a:r>
              <a:rPr lang="en-US" sz="2600" dirty="0">
                <a:solidFill>
                  <a:srgbClr val="FF0000"/>
                </a:solidFill>
              </a:rPr>
              <a:t>Jeremiah 9:23-24</a:t>
            </a:r>
          </a:p>
          <a:p>
            <a:pPr>
              <a:spcBef>
                <a:spcPts val="0"/>
              </a:spcBef>
            </a:pPr>
            <a:r>
              <a:rPr lang="en-US" sz="2600" dirty="0"/>
              <a:t>Not according to what …</a:t>
            </a:r>
          </a:p>
          <a:p>
            <a:pPr lvl="1">
              <a:spcBef>
                <a:spcPts val="0"/>
              </a:spcBef>
            </a:pPr>
            <a:r>
              <a:rPr lang="en-US" i="1" dirty="0">
                <a:solidFill>
                  <a:srgbClr val="FF0000"/>
                </a:solidFill>
              </a:rPr>
              <a:t>“my preacher said …”</a:t>
            </a:r>
          </a:p>
          <a:p>
            <a:pPr lvl="1">
              <a:spcBef>
                <a:spcPts val="0"/>
              </a:spcBef>
            </a:pPr>
            <a:r>
              <a:rPr lang="en-US" i="1" dirty="0">
                <a:solidFill>
                  <a:srgbClr val="FF0000"/>
                </a:solidFill>
              </a:rPr>
              <a:t>“my pastor said …”</a:t>
            </a:r>
          </a:p>
          <a:p>
            <a:pPr lvl="1">
              <a:spcBef>
                <a:spcPts val="0"/>
              </a:spcBef>
            </a:pPr>
            <a:r>
              <a:rPr lang="en-US" i="1" dirty="0">
                <a:solidFill>
                  <a:srgbClr val="FF0000"/>
                </a:solidFill>
              </a:rPr>
              <a:t>“our priest said …”</a:t>
            </a:r>
          </a:p>
          <a:p>
            <a:pPr lvl="1">
              <a:spcBef>
                <a:spcPts val="0"/>
              </a:spcBef>
            </a:pPr>
            <a:r>
              <a:rPr lang="en-US" i="1" dirty="0">
                <a:solidFill>
                  <a:srgbClr val="FF0000"/>
                </a:solidFill>
              </a:rPr>
              <a:t>“the Holy father said …”</a:t>
            </a:r>
          </a:p>
          <a:p>
            <a:pPr lvl="1">
              <a:spcBef>
                <a:spcPts val="0"/>
              </a:spcBef>
            </a:pPr>
            <a:r>
              <a:rPr lang="en-US" i="1" dirty="0">
                <a:solidFill>
                  <a:srgbClr val="FF0000"/>
                </a:solidFill>
              </a:rPr>
              <a:t>“Billy Graham, Joel Osteen, or Max Lucado said …”</a:t>
            </a:r>
          </a:p>
          <a:p>
            <a:pPr>
              <a:spcBef>
                <a:spcPts val="0"/>
              </a:spcBef>
            </a:pPr>
            <a:r>
              <a:rPr lang="en-US" sz="2600" dirty="0"/>
              <a:t>The Corinthians condemned for following men …</a:t>
            </a:r>
          </a:p>
          <a:p>
            <a:pPr lvl="1">
              <a:spcBef>
                <a:spcPts val="0"/>
              </a:spcBef>
            </a:pPr>
            <a:r>
              <a:rPr lang="en-US" dirty="0">
                <a:solidFill>
                  <a:srgbClr val="FF0000"/>
                </a:solidFill>
              </a:rPr>
              <a:t>1 Corinthians 1:10-13; 17-31</a:t>
            </a:r>
          </a:p>
          <a:p>
            <a:pPr>
              <a:spcBef>
                <a:spcPts val="0"/>
              </a:spcBef>
            </a:pPr>
            <a:r>
              <a:rPr lang="en-US" sz="2600" i="1" dirty="0">
                <a:solidFill>
                  <a:srgbClr val="FF0000"/>
                </a:solidFill>
              </a:rPr>
              <a:t>“</a:t>
            </a:r>
            <a:r>
              <a:rPr lang="en-US" sz="2600" b="1" i="1" dirty="0">
                <a:solidFill>
                  <a:srgbClr val="FF0000"/>
                </a:solidFill>
              </a:rPr>
              <a:t>we must obey God rather than men</a:t>
            </a:r>
            <a:r>
              <a:rPr lang="en-US" sz="2600" i="1" dirty="0">
                <a:solidFill>
                  <a:srgbClr val="FF0000"/>
                </a:solidFill>
              </a:rPr>
              <a:t>”</a:t>
            </a:r>
            <a:r>
              <a:rPr lang="en-US" sz="2600" b="1" dirty="0">
                <a:solidFill>
                  <a:srgbClr val="FF0000"/>
                </a:solidFill>
              </a:rPr>
              <a:t> </a:t>
            </a:r>
            <a:r>
              <a:rPr lang="en-US" sz="2600" dirty="0">
                <a:solidFill>
                  <a:srgbClr val="FF0000"/>
                </a:solidFill>
              </a:rPr>
              <a:t>Acts 5:29</a:t>
            </a:r>
          </a:p>
        </p:txBody>
      </p:sp>
      <p:sp>
        <p:nvSpPr>
          <p:cNvPr id="4" name="TextBox 3"/>
          <p:cNvSpPr txBox="1"/>
          <p:nvPr/>
        </p:nvSpPr>
        <p:spPr>
          <a:xfrm>
            <a:off x="2438400" y="6324600"/>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2943216155"/>
      </p:ext>
    </p:extLst>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2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25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25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25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25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25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125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125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660" y="449459"/>
            <a:ext cx="86868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To The Majority</a:t>
            </a:r>
          </a:p>
        </p:txBody>
      </p:sp>
      <p:sp>
        <p:nvSpPr>
          <p:cNvPr id="3" name="Content Placeholder 2"/>
          <p:cNvSpPr>
            <a:spLocks noGrp="1"/>
          </p:cNvSpPr>
          <p:nvPr>
            <p:ph idx="1"/>
          </p:nvPr>
        </p:nvSpPr>
        <p:spPr>
          <a:xfrm>
            <a:off x="315795" y="2042033"/>
            <a:ext cx="8534400" cy="4062651"/>
          </a:xfrm>
        </p:spPr>
        <p:txBody>
          <a:bodyPr>
            <a:spAutoFit/>
          </a:bodyPr>
          <a:lstStyle/>
          <a:p>
            <a:r>
              <a:rPr lang="en-US" dirty="0"/>
              <a:t>The majority is usually wrong.</a:t>
            </a:r>
          </a:p>
          <a:p>
            <a:r>
              <a:rPr lang="en-US" dirty="0"/>
              <a:t>The majority …</a:t>
            </a:r>
          </a:p>
          <a:p>
            <a:pPr lvl="1"/>
            <a:r>
              <a:rPr lang="en-US" dirty="0">
                <a:solidFill>
                  <a:srgbClr val="FF0000"/>
                </a:solidFill>
              </a:rPr>
              <a:t>Perished in the universal flood</a:t>
            </a:r>
          </a:p>
          <a:p>
            <a:pPr lvl="2"/>
            <a:r>
              <a:rPr lang="en-US" dirty="0">
                <a:solidFill>
                  <a:srgbClr val="FF0000"/>
                </a:solidFill>
              </a:rPr>
              <a:t>Genesis 7:17-24; 1 Peter 3:20</a:t>
            </a:r>
          </a:p>
          <a:p>
            <a:pPr lvl="1"/>
            <a:r>
              <a:rPr lang="en-US" dirty="0">
                <a:solidFill>
                  <a:srgbClr val="FF0000"/>
                </a:solidFill>
              </a:rPr>
              <a:t>The majority will be lost</a:t>
            </a:r>
          </a:p>
          <a:p>
            <a:pPr lvl="2"/>
            <a:r>
              <a:rPr lang="en-US" dirty="0">
                <a:solidFill>
                  <a:srgbClr val="FF0000"/>
                </a:solidFill>
              </a:rPr>
              <a:t>Matthew 7:13-14</a:t>
            </a:r>
          </a:p>
          <a:p>
            <a:r>
              <a:rPr lang="en-US" dirty="0"/>
              <a:t>Don’t be fooled by majority rule!</a:t>
            </a:r>
          </a:p>
          <a:p>
            <a:r>
              <a:rPr lang="en-US" dirty="0"/>
              <a:t>God’s people are the remnant …</a:t>
            </a:r>
          </a:p>
          <a:p>
            <a:pPr lvl="1"/>
            <a:r>
              <a:rPr lang="en-US" dirty="0">
                <a:solidFill>
                  <a:srgbClr val="FF0000"/>
                </a:solidFill>
              </a:rPr>
              <a:t>Romans 11:5; 9:27</a:t>
            </a:r>
          </a:p>
        </p:txBody>
      </p:sp>
      <p:sp>
        <p:nvSpPr>
          <p:cNvPr id="4" name="TextBox 3"/>
          <p:cNvSpPr txBox="1"/>
          <p:nvPr/>
        </p:nvSpPr>
        <p:spPr>
          <a:xfrm>
            <a:off x="2438400" y="6324600"/>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260013202"/>
      </p:ext>
    </p:extLst>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2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25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25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25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25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25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335" y="448095"/>
            <a:ext cx="86868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What is Popular</a:t>
            </a:r>
          </a:p>
        </p:txBody>
      </p:sp>
      <p:sp>
        <p:nvSpPr>
          <p:cNvPr id="3" name="Content Placeholder 2"/>
          <p:cNvSpPr>
            <a:spLocks noGrp="1"/>
          </p:cNvSpPr>
          <p:nvPr>
            <p:ph idx="1"/>
          </p:nvPr>
        </p:nvSpPr>
        <p:spPr>
          <a:xfrm>
            <a:off x="103695" y="1938333"/>
            <a:ext cx="8955464" cy="4216539"/>
          </a:xfrm>
        </p:spPr>
        <p:txBody>
          <a:bodyPr wrap="square">
            <a:spAutoFit/>
          </a:bodyPr>
          <a:lstStyle/>
          <a:p>
            <a:pPr>
              <a:spcBef>
                <a:spcPts val="0"/>
              </a:spcBef>
            </a:pPr>
            <a:r>
              <a:rPr lang="en-US" dirty="0"/>
              <a:t>Most people desire to be popular with men.</a:t>
            </a:r>
          </a:p>
          <a:p>
            <a:pPr>
              <a:spcBef>
                <a:spcPts val="0"/>
              </a:spcBef>
            </a:pPr>
            <a:r>
              <a:rPr lang="en-US" dirty="0"/>
              <a:t>Scribes and Pharisees loved the praise of men.</a:t>
            </a:r>
            <a:br>
              <a:rPr lang="en-US" dirty="0"/>
            </a:br>
            <a:r>
              <a:rPr lang="en-US" dirty="0">
                <a:solidFill>
                  <a:srgbClr val="FF0000"/>
                </a:solidFill>
              </a:rPr>
              <a:t>Matthew 6:5; 23:5-10</a:t>
            </a:r>
          </a:p>
          <a:p>
            <a:pPr>
              <a:spcBef>
                <a:spcPts val="0"/>
              </a:spcBef>
            </a:pPr>
            <a:r>
              <a:rPr lang="en-US" dirty="0"/>
              <a:t>Some preachers seek popularity …</a:t>
            </a:r>
          </a:p>
          <a:p>
            <a:pPr lvl="1">
              <a:spcBef>
                <a:spcPts val="0"/>
              </a:spcBef>
            </a:pPr>
            <a:r>
              <a:rPr lang="en-US" dirty="0"/>
              <a:t>At the expense of the Truth</a:t>
            </a:r>
          </a:p>
          <a:p>
            <a:pPr lvl="2">
              <a:spcBef>
                <a:spcPts val="0"/>
              </a:spcBef>
            </a:pPr>
            <a:r>
              <a:rPr lang="en-US" dirty="0">
                <a:solidFill>
                  <a:srgbClr val="FF0000"/>
                </a:solidFill>
              </a:rPr>
              <a:t>John 12:37-41; Jude 16</a:t>
            </a:r>
          </a:p>
          <a:p>
            <a:pPr lvl="1">
              <a:spcBef>
                <a:spcPts val="0"/>
              </a:spcBef>
            </a:pPr>
            <a:r>
              <a:rPr lang="en-US" dirty="0"/>
              <a:t>They fail to speak all the counsel of God</a:t>
            </a:r>
          </a:p>
          <a:p>
            <a:pPr lvl="2">
              <a:spcBef>
                <a:spcPts val="0"/>
              </a:spcBef>
            </a:pPr>
            <a:r>
              <a:rPr lang="en-US" dirty="0">
                <a:solidFill>
                  <a:srgbClr val="FF0000"/>
                </a:solidFill>
              </a:rPr>
              <a:t>Acts 20:20-21, 26-32; 2 Timothy 4:1-5</a:t>
            </a:r>
          </a:p>
          <a:p>
            <a:pPr>
              <a:spcBef>
                <a:spcPts val="0"/>
              </a:spcBef>
            </a:pPr>
            <a:r>
              <a:rPr lang="en-US" dirty="0"/>
              <a:t>Don’t be fooled by popularity and political correctness. </a:t>
            </a:r>
            <a:r>
              <a:rPr lang="en-US" dirty="0">
                <a:solidFill>
                  <a:srgbClr val="FF0000"/>
                </a:solidFill>
              </a:rPr>
              <a:t>cf. John 5:41-47</a:t>
            </a:r>
          </a:p>
        </p:txBody>
      </p:sp>
      <p:sp>
        <p:nvSpPr>
          <p:cNvPr id="4" name="TextBox 3"/>
          <p:cNvSpPr txBox="1"/>
          <p:nvPr/>
        </p:nvSpPr>
        <p:spPr>
          <a:xfrm>
            <a:off x="2438400" y="6324600"/>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289595512"/>
      </p:ext>
    </p:extLst>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25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25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25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25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125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125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806" y="449459"/>
            <a:ext cx="86868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According To God’s Word</a:t>
            </a:r>
          </a:p>
        </p:txBody>
      </p:sp>
      <p:sp>
        <p:nvSpPr>
          <p:cNvPr id="3" name="Content Placeholder 2"/>
          <p:cNvSpPr>
            <a:spLocks noGrp="1"/>
          </p:cNvSpPr>
          <p:nvPr>
            <p:ph idx="1"/>
          </p:nvPr>
        </p:nvSpPr>
        <p:spPr>
          <a:xfrm>
            <a:off x="315795" y="2108019"/>
            <a:ext cx="8534400" cy="4147289"/>
          </a:xfrm>
        </p:spPr>
        <p:txBody>
          <a:bodyPr>
            <a:spAutoFit/>
          </a:bodyPr>
          <a:lstStyle/>
          <a:p>
            <a:r>
              <a:rPr lang="en-US" i="1" dirty="0"/>
              <a:t>“</a:t>
            </a:r>
            <a:r>
              <a:rPr lang="en-US" b="1" i="1" dirty="0"/>
              <a:t>Sanctify them through thy truth: thy word is truth</a:t>
            </a:r>
            <a:r>
              <a:rPr lang="en-US" i="1" dirty="0"/>
              <a:t>.” </a:t>
            </a:r>
            <a:r>
              <a:rPr lang="en-US" dirty="0">
                <a:solidFill>
                  <a:srgbClr val="FF0000"/>
                </a:solidFill>
              </a:rPr>
              <a:t>John 17:17</a:t>
            </a:r>
          </a:p>
          <a:p>
            <a:r>
              <a:rPr lang="en-US" dirty="0"/>
              <a:t>Speak the oracles of God. </a:t>
            </a:r>
            <a:r>
              <a:rPr lang="en-US" dirty="0">
                <a:solidFill>
                  <a:srgbClr val="FF0000"/>
                </a:solidFill>
              </a:rPr>
              <a:t>1 Peter 4:11</a:t>
            </a:r>
          </a:p>
          <a:p>
            <a:r>
              <a:rPr lang="en-US" dirty="0"/>
              <a:t>Must always ask for …</a:t>
            </a:r>
          </a:p>
          <a:p>
            <a:pPr lvl="1"/>
            <a:r>
              <a:rPr lang="en-US" dirty="0">
                <a:solidFill>
                  <a:schemeClr val="tx1"/>
                </a:solidFill>
              </a:rPr>
              <a:t>A</a:t>
            </a:r>
            <a:r>
              <a:rPr lang="en-US" b="1" i="1" dirty="0"/>
              <a:t> </a:t>
            </a:r>
            <a:r>
              <a:rPr lang="en-US" i="1" dirty="0">
                <a:solidFill>
                  <a:srgbClr val="FF0000"/>
                </a:solidFill>
              </a:rPr>
              <a:t>“… </a:t>
            </a:r>
            <a:r>
              <a:rPr lang="en-US" b="1" i="1" dirty="0">
                <a:solidFill>
                  <a:srgbClr val="FF0000"/>
                </a:solidFill>
              </a:rPr>
              <a:t>what saith the scripture?</a:t>
            </a:r>
            <a:r>
              <a:rPr lang="en-US" i="1" dirty="0">
                <a:solidFill>
                  <a:srgbClr val="FF0000"/>
                </a:solidFill>
              </a:rPr>
              <a:t>” </a:t>
            </a:r>
            <a:r>
              <a:rPr lang="en-US" dirty="0">
                <a:solidFill>
                  <a:srgbClr val="FF0000"/>
                </a:solidFill>
              </a:rPr>
              <a:t>Romans 4:3</a:t>
            </a:r>
          </a:p>
          <a:p>
            <a:r>
              <a:rPr lang="en-US" dirty="0"/>
              <a:t>Appeal to a </a:t>
            </a:r>
            <a:r>
              <a:rPr lang="en-US" i="1" dirty="0"/>
              <a:t>“</a:t>
            </a:r>
            <a:r>
              <a:rPr lang="en-US" b="1" i="1" dirty="0"/>
              <a:t>Thus saith the Lord</a:t>
            </a:r>
            <a:r>
              <a:rPr lang="en-US" i="1" dirty="0"/>
              <a:t> …”</a:t>
            </a:r>
          </a:p>
          <a:p>
            <a:pPr lvl="1"/>
            <a:r>
              <a:rPr lang="en-US" dirty="0">
                <a:solidFill>
                  <a:srgbClr val="FF0000"/>
                </a:solidFill>
              </a:rPr>
              <a:t>Jeremiah 2:2</a:t>
            </a:r>
          </a:p>
          <a:p>
            <a:r>
              <a:rPr lang="en-US" dirty="0"/>
              <a:t>The words of Christ will be the judgment standard.</a:t>
            </a:r>
          </a:p>
          <a:p>
            <a:pPr lvl="1"/>
            <a:r>
              <a:rPr lang="en-US" dirty="0">
                <a:solidFill>
                  <a:srgbClr val="FF0000"/>
                </a:solidFill>
              </a:rPr>
              <a:t>John 12:48</a:t>
            </a:r>
          </a:p>
        </p:txBody>
      </p:sp>
      <p:sp>
        <p:nvSpPr>
          <p:cNvPr id="4" name="TextBox 3"/>
          <p:cNvSpPr txBox="1"/>
          <p:nvPr/>
        </p:nvSpPr>
        <p:spPr>
          <a:xfrm>
            <a:off x="2400300" y="6324600"/>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3971006260"/>
      </p:ext>
    </p:extLst>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2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25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25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250"/>
                                        <p:tgtEl>
                                          <p:spTgt spid="3">
                                            <p:txEl>
                                              <p:pRg st="6" end="6"/>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fade">
                                      <p:cBhvr>
                                        <p:cTn id="40" dur="125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8120"/>
            <a:ext cx="8229600" cy="707886"/>
          </a:xfrm>
        </p:spPr>
        <p:txBody>
          <a:bodyPr>
            <a:spAutoFit/>
          </a:bodyPr>
          <a:lstStyle/>
          <a:p>
            <a:r>
              <a:rPr lang="en-US" b="1" dirty="0"/>
              <a:t>John 12:47-50</a:t>
            </a:r>
          </a:p>
        </p:txBody>
      </p:sp>
      <p:sp>
        <p:nvSpPr>
          <p:cNvPr id="3" name="Content Placeholder 2"/>
          <p:cNvSpPr>
            <a:spLocks noGrp="1"/>
          </p:cNvSpPr>
          <p:nvPr>
            <p:ph idx="1"/>
          </p:nvPr>
        </p:nvSpPr>
        <p:spPr>
          <a:xfrm>
            <a:off x="65987" y="1317903"/>
            <a:ext cx="8974317" cy="5078313"/>
          </a:xfrm>
        </p:spPr>
        <p:txBody>
          <a:bodyPr wrap="square">
            <a:spAutoFit/>
          </a:bodyPr>
          <a:lstStyle/>
          <a:p>
            <a:pPr marL="109728" indent="0">
              <a:spcBef>
                <a:spcPts val="0"/>
              </a:spcBef>
              <a:buNone/>
            </a:pPr>
            <a:r>
              <a:rPr lang="en-US" sz="2700" i="1" dirty="0"/>
              <a:t>“</a:t>
            </a:r>
            <a:r>
              <a:rPr lang="en-US" sz="2700" b="1" i="1" dirty="0"/>
              <a:t>And if any man hear my sayings, and keep them not, I judge him not: for I came not to judge the world, but to save the world. He that rejecteth me, and receiveth not my sayings, hath one that judgeth him: the word that I spake, the same shall judge him in the last day. For I spake not from myself; but the Father that sent me, he hath given me a commandment, what I should say, and what I should speak. And I know that his commandment is life eternal: the things therefore which I speak, even as the Father hath said unto me, so I speak</a:t>
            </a:r>
            <a:r>
              <a:rPr lang="en-US" sz="2700" i="1" dirty="0"/>
              <a:t>.”</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
        <p:nvSpPr>
          <p:cNvPr id="5" name="TextBox 4"/>
          <p:cNvSpPr txBox="1"/>
          <p:nvPr/>
        </p:nvSpPr>
        <p:spPr>
          <a:xfrm>
            <a:off x="2438400" y="6324600"/>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Tree>
    <p:extLst>
      <p:ext uri="{BB962C8B-B14F-4D97-AF65-F5344CB8AC3E}">
        <p14:creationId xmlns:p14="http://schemas.microsoft.com/office/powerpoint/2010/main" val="264208848"/>
      </p:ext>
    </p:extLst>
  </p:cSld>
  <p:clrMapOvr>
    <a:masterClrMapping/>
  </p:clrMapOvr>
  <p:transition spd="slow">
    <p:circl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2043"/>
            <a:ext cx="8229600" cy="707886"/>
          </a:xfrm>
        </p:spPr>
        <p:txBody>
          <a:bodyPr>
            <a:spAutoFit/>
          </a:bodyPr>
          <a:lstStyle/>
          <a:p>
            <a:r>
              <a:rPr lang="en-US" dirty="0"/>
              <a:t>1 Corinthians 15:1-4</a:t>
            </a:r>
          </a:p>
        </p:txBody>
      </p:sp>
      <p:sp>
        <p:nvSpPr>
          <p:cNvPr id="3" name="Content Placeholder 2"/>
          <p:cNvSpPr>
            <a:spLocks noGrp="1"/>
          </p:cNvSpPr>
          <p:nvPr>
            <p:ph idx="1"/>
          </p:nvPr>
        </p:nvSpPr>
        <p:spPr>
          <a:xfrm>
            <a:off x="103695" y="1610185"/>
            <a:ext cx="8927183" cy="5170646"/>
          </a:xfrm>
        </p:spPr>
        <p:txBody>
          <a:bodyPr wrap="square">
            <a:spAutoFit/>
          </a:bodyPr>
          <a:lstStyle/>
          <a:p>
            <a:pPr marL="109728" indent="0">
              <a:spcBef>
                <a:spcPts val="0"/>
              </a:spcBef>
              <a:buNone/>
            </a:pPr>
            <a:r>
              <a:rPr lang="en-US" sz="3000" i="1" dirty="0"/>
              <a:t>“</a:t>
            </a:r>
            <a:r>
              <a:rPr lang="en-US" sz="3000" b="1" i="1" dirty="0"/>
              <a:t>Now I make known unto you brethren, the gospel which I preached unto you, which also ye received, wherein also ye stand, by which also ye are saved, if ye hold fast the word which I preached unto you, except ye believed in vain. For I delivered unto you first of all that which also I received: that Christ died for our sins </a:t>
            </a:r>
            <a:r>
              <a:rPr lang="en-US" sz="3000" b="1" i="1" dirty="0">
                <a:solidFill>
                  <a:srgbClr val="FF0000"/>
                </a:solidFill>
              </a:rPr>
              <a:t>according to the scriptures;</a:t>
            </a:r>
            <a:r>
              <a:rPr lang="en-US" sz="3000" b="1" i="1" dirty="0"/>
              <a:t> and that he was buried; and that he hath been raised on the third day </a:t>
            </a:r>
            <a:r>
              <a:rPr lang="en-US" sz="3000" b="1" i="1" dirty="0">
                <a:solidFill>
                  <a:srgbClr val="FF0000"/>
                </a:solidFill>
              </a:rPr>
              <a:t>according to the scriptures</a:t>
            </a:r>
            <a:r>
              <a:rPr lang="en-US" sz="3000" i="1" dirty="0">
                <a:solidFill>
                  <a:srgbClr val="FF0000"/>
                </a:solidFill>
              </a:rPr>
              <a:t>”</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25500979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700" y="2209800"/>
            <a:ext cx="8770883" cy="3277820"/>
          </a:xfrm>
        </p:spPr>
        <p:txBody>
          <a:bodyPr>
            <a:spAutoFit/>
          </a:bodyPr>
          <a:lstStyle/>
          <a:p>
            <a:r>
              <a:rPr lang="en-US" dirty="0"/>
              <a:t>Paul preached the resurrection of Christ.</a:t>
            </a:r>
          </a:p>
          <a:p>
            <a:r>
              <a:rPr lang="en-US" dirty="0"/>
              <a:t>His resurrection was prophesied in the scriptures.</a:t>
            </a:r>
          </a:p>
          <a:p>
            <a:r>
              <a:rPr lang="en-US" dirty="0"/>
              <a:t>The scriptures are inspired. 2 Timothy 3:15-16</a:t>
            </a:r>
          </a:p>
          <a:p>
            <a:pPr lvl="1"/>
            <a:r>
              <a:rPr lang="en-US" dirty="0">
                <a:solidFill>
                  <a:srgbClr val="FF0000"/>
                </a:solidFill>
              </a:rPr>
              <a:t>They are God Breathed.</a:t>
            </a:r>
          </a:p>
          <a:p>
            <a:r>
              <a:rPr lang="en-US" dirty="0"/>
              <a:t>Therefore the word of God is Truth. John 17:17</a:t>
            </a:r>
          </a:p>
          <a:p>
            <a:r>
              <a:rPr lang="en-US" dirty="0"/>
              <a:t>Truth then is according to God’s word.</a:t>
            </a:r>
          </a:p>
          <a:p>
            <a:pPr lvl="1"/>
            <a:r>
              <a:rPr lang="en-US" dirty="0">
                <a:solidFill>
                  <a:srgbClr val="FF0000"/>
                </a:solidFill>
              </a:rPr>
              <a:t>No other means to determine truth. cf. John 18:37-38</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
        <p:nvSpPr>
          <p:cNvPr id="6" name="Title 5">
            <a:extLst>
              <a:ext uri="{FF2B5EF4-FFF2-40B4-BE49-F238E27FC236}">
                <a16:creationId xmlns:a16="http://schemas.microsoft.com/office/drawing/2014/main" id="{3EC3F06E-F7EB-43AC-994F-D9A3FCABA442}"/>
              </a:ext>
            </a:extLst>
          </p:cNvPr>
          <p:cNvSpPr>
            <a:spLocks noGrp="1"/>
          </p:cNvSpPr>
          <p:nvPr>
            <p:ph type="title"/>
          </p:nvPr>
        </p:nvSpPr>
        <p:spPr>
          <a:xfrm>
            <a:off x="457200" y="1322457"/>
            <a:ext cx="8229600" cy="707886"/>
          </a:xfrm>
        </p:spPr>
        <p:txBody>
          <a:bodyPr>
            <a:spAutoFit/>
          </a:bodyPr>
          <a:lstStyle/>
          <a:p>
            <a:r>
              <a:rPr lang="en-US" sz="4000" i="1" dirty="0"/>
              <a:t>“</a:t>
            </a:r>
            <a:r>
              <a:rPr lang="en-US" sz="4000" b="1" i="1" dirty="0"/>
              <a:t>According To The Scriptures</a:t>
            </a:r>
            <a:r>
              <a:rPr lang="en-US" sz="4000" i="1" dirty="0"/>
              <a:t>”</a:t>
            </a:r>
            <a:endParaRPr lang="en-US" dirty="0"/>
          </a:p>
        </p:txBody>
      </p:sp>
    </p:spTree>
    <p:extLst>
      <p:ext uri="{BB962C8B-B14F-4D97-AF65-F5344CB8AC3E}">
        <p14:creationId xmlns:p14="http://schemas.microsoft.com/office/powerpoint/2010/main" val="3202172129"/>
      </p:ext>
    </p:extLst>
  </p:cSld>
  <p:clrMapOvr>
    <a:masterClrMapping/>
  </p:clrMapOvr>
  <p:transition spd="slow">
    <p:circl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1230"/>
            <a:ext cx="82296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effectLst>
                  <a:outerShdw blurRad="76200" dist="50800" dir="5400000" algn="tl" rotWithShape="0">
                    <a:srgbClr val="000000">
                      <a:alpha val="65000"/>
                    </a:srgbClr>
                  </a:outerShdw>
                </a:effectLst>
                <a:latin typeface="Georgia"/>
              </a:rPr>
            </a:br>
            <a:r>
              <a:rPr lang="en-US" dirty="0"/>
              <a:t>Not According To One’s Conscience</a:t>
            </a:r>
          </a:p>
        </p:txBody>
      </p:sp>
      <p:sp>
        <p:nvSpPr>
          <p:cNvPr id="3" name="Content Placeholder 2"/>
          <p:cNvSpPr>
            <a:spLocks noGrp="1"/>
          </p:cNvSpPr>
          <p:nvPr>
            <p:ph idx="1"/>
          </p:nvPr>
        </p:nvSpPr>
        <p:spPr>
          <a:xfrm>
            <a:off x="103695" y="1994897"/>
            <a:ext cx="8887905" cy="4093428"/>
          </a:xfrm>
        </p:spPr>
        <p:txBody>
          <a:bodyPr wrap="square">
            <a:spAutoFit/>
          </a:bodyPr>
          <a:lstStyle/>
          <a:p>
            <a:pPr>
              <a:spcBef>
                <a:spcPts val="0"/>
              </a:spcBef>
            </a:pPr>
            <a:r>
              <a:rPr lang="en-US" sz="2600" dirty="0"/>
              <a:t>Many appeal to conscience.</a:t>
            </a:r>
          </a:p>
          <a:p>
            <a:pPr>
              <a:spcBef>
                <a:spcPts val="0"/>
              </a:spcBef>
            </a:pPr>
            <a:r>
              <a:rPr lang="en-US" sz="2600" dirty="0"/>
              <a:t>Conscience is a product of teaching.</a:t>
            </a:r>
          </a:p>
          <a:p>
            <a:pPr>
              <a:spcBef>
                <a:spcPts val="0"/>
              </a:spcBef>
            </a:pPr>
            <a:r>
              <a:rPr lang="en-US" sz="2600" dirty="0"/>
              <a:t>If taught error, one will practice error.</a:t>
            </a:r>
          </a:p>
          <a:p>
            <a:pPr>
              <a:spcBef>
                <a:spcPts val="0"/>
              </a:spcBef>
            </a:pPr>
            <a:r>
              <a:rPr lang="en-US" sz="2600" dirty="0"/>
              <a:t>Paul lived in </a:t>
            </a:r>
            <a:r>
              <a:rPr lang="en-US" sz="2600" i="1" dirty="0"/>
              <a:t>“</a:t>
            </a:r>
            <a:r>
              <a:rPr lang="en-US" sz="2600" b="1" i="1" dirty="0"/>
              <a:t>all good conscience</a:t>
            </a:r>
            <a:r>
              <a:rPr lang="en-US" sz="2600" i="1" dirty="0"/>
              <a:t>” </a:t>
            </a:r>
            <a:r>
              <a:rPr lang="en-US" sz="2600" dirty="0"/>
              <a:t>while persecuting.</a:t>
            </a:r>
          </a:p>
          <a:p>
            <a:pPr lvl="1">
              <a:spcBef>
                <a:spcPts val="0"/>
              </a:spcBef>
            </a:pPr>
            <a:r>
              <a:rPr lang="en-US" dirty="0">
                <a:solidFill>
                  <a:srgbClr val="FF0000"/>
                </a:solidFill>
              </a:rPr>
              <a:t>Acts 8:1-3; 23:1</a:t>
            </a:r>
          </a:p>
          <a:p>
            <a:pPr>
              <a:spcBef>
                <a:spcPts val="0"/>
              </a:spcBef>
            </a:pPr>
            <a:r>
              <a:rPr lang="en-US" sz="2600" dirty="0"/>
              <a:t>He had no sense of shame in persecuting.</a:t>
            </a:r>
          </a:p>
          <a:p>
            <a:pPr>
              <a:spcBef>
                <a:spcPts val="0"/>
              </a:spcBef>
            </a:pPr>
            <a:r>
              <a:rPr lang="en-US" sz="2600" dirty="0"/>
              <a:t>After he obeyed the gospel, he was ashamed of his past.</a:t>
            </a:r>
          </a:p>
          <a:p>
            <a:pPr lvl="1">
              <a:spcBef>
                <a:spcPts val="0"/>
              </a:spcBef>
            </a:pPr>
            <a:r>
              <a:rPr lang="en-US" dirty="0">
                <a:solidFill>
                  <a:srgbClr val="FF0000"/>
                </a:solidFill>
              </a:rPr>
              <a:t>1 Corinthians 15:9; 1 Timothy 1:13; Galatians 1:13</a:t>
            </a:r>
          </a:p>
          <a:p>
            <a:pPr>
              <a:spcBef>
                <a:spcPts val="0"/>
              </a:spcBef>
            </a:pPr>
            <a:r>
              <a:rPr lang="en-US" sz="2600" i="1" dirty="0">
                <a:solidFill>
                  <a:srgbClr val="FF0000"/>
                </a:solidFill>
              </a:rPr>
              <a:t>“… </a:t>
            </a:r>
            <a:r>
              <a:rPr lang="en-US" sz="2600" b="1" i="1" dirty="0">
                <a:solidFill>
                  <a:srgbClr val="FF0000"/>
                </a:solidFill>
              </a:rPr>
              <a:t>I am not ashamed of the gospel of Christ</a:t>
            </a:r>
            <a:r>
              <a:rPr lang="en-US" sz="2600" i="1" dirty="0">
                <a:solidFill>
                  <a:srgbClr val="FF0000"/>
                </a:solidFill>
              </a:rPr>
              <a:t> …”</a:t>
            </a:r>
            <a:r>
              <a:rPr lang="en-US" sz="2600" dirty="0">
                <a:solidFill>
                  <a:srgbClr val="FF0000"/>
                </a:solidFill>
              </a:rPr>
              <a:t> Romans 1:16</a:t>
            </a:r>
          </a:p>
        </p:txBody>
      </p:sp>
      <p:sp>
        <p:nvSpPr>
          <p:cNvPr id="4" name="TextBox 3"/>
          <p:cNvSpPr txBox="1"/>
          <p:nvPr/>
        </p:nvSpPr>
        <p:spPr>
          <a:xfrm>
            <a:off x="2438400" y="6324600"/>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8" name="Slide Number Placeholder 7"/>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738577880"/>
      </p:ext>
    </p:extLst>
  </p:cSld>
  <p:clrMapOvr>
    <a:masterClrMapping/>
  </p:clrMapOvr>
  <p:transition spd="slow">
    <p:circl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9044"/>
            <a:ext cx="82296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To What We Think</a:t>
            </a:r>
          </a:p>
        </p:txBody>
      </p:sp>
      <p:sp>
        <p:nvSpPr>
          <p:cNvPr id="3" name="Content Placeholder 2"/>
          <p:cNvSpPr>
            <a:spLocks noGrp="1"/>
          </p:cNvSpPr>
          <p:nvPr>
            <p:ph idx="1"/>
          </p:nvPr>
        </p:nvSpPr>
        <p:spPr>
          <a:xfrm>
            <a:off x="179109" y="1994899"/>
            <a:ext cx="8757627" cy="3877985"/>
          </a:xfrm>
        </p:spPr>
        <p:txBody>
          <a:bodyPr wrap="square">
            <a:spAutoFit/>
          </a:bodyPr>
          <a:lstStyle/>
          <a:p>
            <a:pPr>
              <a:spcBef>
                <a:spcPts val="0"/>
              </a:spcBef>
            </a:pPr>
            <a:r>
              <a:rPr lang="en-US" dirty="0"/>
              <a:t>Many say, </a:t>
            </a:r>
            <a:r>
              <a:rPr lang="en-US" i="1" dirty="0"/>
              <a:t>“I think this”</a:t>
            </a:r>
            <a:r>
              <a:rPr lang="en-US" dirty="0"/>
              <a:t> or </a:t>
            </a:r>
            <a:r>
              <a:rPr lang="en-US" i="1" dirty="0"/>
              <a:t>“I think that.”</a:t>
            </a:r>
          </a:p>
          <a:p>
            <a:pPr>
              <a:spcBef>
                <a:spcPts val="0"/>
              </a:spcBef>
            </a:pPr>
            <a:r>
              <a:rPr lang="en-US" dirty="0"/>
              <a:t>Naaman refused the instructions of the prophet.</a:t>
            </a:r>
          </a:p>
          <a:p>
            <a:pPr lvl="1">
              <a:spcBef>
                <a:spcPts val="0"/>
              </a:spcBef>
            </a:pPr>
            <a:r>
              <a:rPr lang="en-US" i="1" dirty="0">
                <a:solidFill>
                  <a:srgbClr val="FF0000"/>
                </a:solidFill>
              </a:rPr>
              <a:t>“</a:t>
            </a:r>
            <a:r>
              <a:rPr lang="en-US" b="1" i="1" dirty="0">
                <a:solidFill>
                  <a:srgbClr val="FF0000"/>
                </a:solidFill>
              </a:rPr>
              <a:t>Behold I thought</a:t>
            </a:r>
            <a:r>
              <a:rPr lang="en-US" i="1" dirty="0">
                <a:solidFill>
                  <a:srgbClr val="FF0000"/>
                </a:solidFill>
              </a:rPr>
              <a:t>.</a:t>
            </a:r>
            <a:r>
              <a:rPr lang="en-US" dirty="0">
                <a:solidFill>
                  <a:srgbClr val="FF0000"/>
                </a:solidFill>
              </a:rPr>
              <a:t>” 2 Kings 5:1-14</a:t>
            </a:r>
          </a:p>
          <a:p>
            <a:pPr>
              <a:spcBef>
                <a:spcPts val="0"/>
              </a:spcBef>
            </a:pPr>
            <a:r>
              <a:rPr lang="en-US" dirty="0"/>
              <a:t>What he thought did not matter.</a:t>
            </a:r>
          </a:p>
          <a:p>
            <a:pPr>
              <a:spcBef>
                <a:spcPts val="0"/>
              </a:spcBef>
            </a:pPr>
            <a:r>
              <a:rPr lang="en-US" dirty="0"/>
              <a:t>What we think does not make it the truth.</a:t>
            </a:r>
          </a:p>
          <a:p>
            <a:pPr>
              <a:spcBef>
                <a:spcPts val="0"/>
              </a:spcBef>
            </a:pPr>
            <a:r>
              <a:rPr lang="en-US" dirty="0"/>
              <a:t>Paul </a:t>
            </a:r>
            <a:r>
              <a:rPr lang="en-US" i="1" dirty="0"/>
              <a:t>“</a:t>
            </a:r>
            <a:r>
              <a:rPr lang="en-US" b="1" i="1" dirty="0"/>
              <a:t>thought</a:t>
            </a:r>
            <a:r>
              <a:rPr lang="en-US" i="1" dirty="0"/>
              <a:t>” </a:t>
            </a:r>
            <a:r>
              <a:rPr lang="en-US" dirty="0"/>
              <a:t>he should persecute.</a:t>
            </a:r>
          </a:p>
          <a:p>
            <a:pPr lvl="1">
              <a:spcBef>
                <a:spcPts val="0"/>
              </a:spcBef>
            </a:pPr>
            <a:r>
              <a:rPr lang="en-US" dirty="0">
                <a:solidFill>
                  <a:srgbClr val="FF0000"/>
                </a:solidFill>
              </a:rPr>
              <a:t>Acts 26:9-11</a:t>
            </a:r>
          </a:p>
          <a:p>
            <a:pPr>
              <a:spcBef>
                <a:spcPts val="0"/>
              </a:spcBef>
            </a:pPr>
            <a:r>
              <a:rPr lang="en-US" dirty="0"/>
              <a:t>God’s thoughts are superior to man’s thoughts.</a:t>
            </a:r>
          </a:p>
          <a:p>
            <a:pPr lvl="1">
              <a:spcBef>
                <a:spcPts val="0"/>
              </a:spcBef>
            </a:pPr>
            <a:r>
              <a:rPr lang="en-US" dirty="0">
                <a:solidFill>
                  <a:srgbClr val="FF0000"/>
                </a:solidFill>
              </a:rPr>
              <a:t>Isaiah 55:8-9</a:t>
            </a:r>
          </a:p>
        </p:txBody>
      </p:sp>
      <p:sp>
        <p:nvSpPr>
          <p:cNvPr id="4" name="TextBox 3"/>
          <p:cNvSpPr txBox="1"/>
          <p:nvPr/>
        </p:nvSpPr>
        <p:spPr>
          <a:xfrm>
            <a:off x="2400300" y="6135624"/>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45484419"/>
      </p:ext>
    </p:extLst>
  </p:cSld>
  <p:clrMapOvr>
    <a:masterClrMapping/>
  </p:clrMapOvr>
  <p:transition spd="slow">
    <p:circl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7289"/>
            <a:ext cx="82296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To What Seems Right</a:t>
            </a:r>
          </a:p>
        </p:txBody>
      </p:sp>
      <p:sp>
        <p:nvSpPr>
          <p:cNvPr id="3" name="Content Placeholder 2"/>
          <p:cNvSpPr>
            <a:spLocks noGrp="1"/>
          </p:cNvSpPr>
          <p:nvPr>
            <p:ph idx="1"/>
          </p:nvPr>
        </p:nvSpPr>
        <p:spPr>
          <a:xfrm>
            <a:off x="457200" y="2249424"/>
            <a:ext cx="8229600" cy="3131627"/>
          </a:xfrm>
        </p:spPr>
        <p:txBody>
          <a:bodyPr>
            <a:spAutoFit/>
          </a:bodyPr>
          <a:lstStyle/>
          <a:p>
            <a:r>
              <a:rPr lang="en-US" dirty="0"/>
              <a:t>If it seems right …</a:t>
            </a:r>
          </a:p>
          <a:p>
            <a:r>
              <a:rPr lang="en-US" i="1" dirty="0"/>
              <a:t>“It must be the will of the Lord because it seems so right to me.”</a:t>
            </a:r>
          </a:p>
          <a:p>
            <a:r>
              <a:rPr lang="en-US" dirty="0"/>
              <a:t>Solomon wrote …</a:t>
            </a:r>
          </a:p>
          <a:p>
            <a:pPr lvl="1"/>
            <a:r>
              <a:rPr lang="en-US" i="1" dirty="0">
                <a:solidFill>
                  <a:srgbClr val="FF0000"/>
                </a:solidFill>
              </a:rPr>
              <a:t>“</a:t>
            </a:r>
            <a:r>
              <a:rPr lang="en-US" b="1" i="1" dirty="0">
                <a:solidFill>
                  <a:srgbClr val="FF0000"/>
                </a:solidFill>
              </a:rPr>
              <a:t>There is a way which seemeth right unto a man, but the end thereof are the ways of death</a:t>
            </a:r>
            <a:r>
              <a:rPr lang="en-US" i="1" dirty="0">
                <a:solidFill>
                  <a:srgbClr val="FF0000"/>
                </a:solidFill>
              </a:rPr>
              <a:t>”</a:t>
            </a:r>
            <a:r>
              <a:rPr lang="en-US" b="1" dirty="0">
                <a:solidFill>
                  <a:srgbClr val="FF0000"/>
                </a:solidFill>
              </a:rPr>
              <a:t> </a:t>
            </a:r>
            <a:r>
              <a:rPr lang="en-US" dirty="0">
                <a:solidFill>
                  <a:srgbClr val="FF0000"/>
                </a:solidFill>
              </a:rPr>
              <a:t>– Proverbs 14:12</a:t>
            </a:r>
            <a:endParaRPr lang="en-US" b="1" dirty="0">
              <a:solidFill>
                <a:srgbClr val="FF0000"/>
              </a:solidFill>
            </a:endParaRPr>
          </a:p>
        </p:txBody>
      </p:sp>
      <p:sp>
        <p:nvSpPr>
          <p:cNvPr id="4" name="TextBox 3"/>
          <p:cNvSpPr txBox="1"/>
          <p:nvPr/>
        </p:nvSpPr>
        <p:spPr>
          <a:xfrm>
            <a:off x="2480441" y="6096000"/>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220419200"/>
      </p:ext>
    </p:extLst>
  </p:cSld>
  <p:clrMapOvr>
    <a:masterClrMapping/>
  </p:clrMapOvr>
  <p:transition spd="slow">
    <p:circl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8755"/>
            <a:ext cx="8229600" cy="1938992"/>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To What is Right in Our Own Eyes</a:t>
            </a:r>
          </a:p>
        </p:txBody>
      </p:sp>
      <p:sp>
        <p:nvSpPr>
          <p:cNvPr id="3" name="Content Placeholder 2"/>
          <p:cNvSpPr>
            <a:spLocks noGrp="1"/>
          </p:cNvSpPr>
          <p:nvPr>
            <p:ph idx="1"/>
          </p:nvPr>
        </p:nvSpPr>
        <p:spPr>
          <a:xfrm>
            <a:off x="230952" y="2390829"/>
            <a:ext cx="8686800" cy="3685624"/>
          </a:xfrm>
        </p:spPr>
        <p:txBody>
          <a:bodyPr>
            <a:spAutoFit/>
          </a:bodyPr>
          <a:lstStyle/>
          <a:p>
            <a:r>
              <a:rPr lang="en-US" dirty="0"/>
              <a:t>Many think their judgment is the right way.</a:t>
            </a:r>
          </a:p>
          <a:p>
            <a:r>
              <a:rPr lang="en-US" dirty="0"/>
              <a:t>Man’s “thinking” is foolishness to God.</a:t>
            </a:r>
          </a:p>
          <a:p>
            <a:r>
              <a:rPr lang="en-US" dirty="0"/>
              <a:t>Only God’s instructions can properly guide man.</a:t>
            </a:r>
          </a:p>
          <a:p>
            <a:r>
              <a:rPr lang="en-US" dirty="0"/>
              <a:t>Solomon again must be regarded …</a:t>
            </a:r>
          </a:p>
          <a:p>
            <a:pPr lvl="1"/>
            <a:r>
              <a:rPr lang="en-US" i="1" dirty="0">
                <a:solidFill>
                  <a:srgbClr val="FF0000"/>
                </a:solidFill>
              </a:rPr>
              <a:t>“</a:t>
            </a:r>
            <a:r>
              <a:rPr lang="en-US" b="1" i="1" dirty="0">
                <a:solidFill>
                  <a:srgbClr val="FF0000"/>
                </a:solidFill>
              </a:rPr>
              <a:t>The way of a fool is right in his own eyes</a:t>
            </a:r>
            <a:r>
              <a:rPr lang="en-US" i="1" dirty="0">
                <a:solidFill>
                  <a:srgbClr val="FF0000"/>
                </a:solidFill>
              </a:rPr>
              <a:t> …”</a:t>
            </a:r>
            <a:endParaRPr lang="en-US" dirty="0">
              <a:solidFill>
                <a:srgbClr val="FF0000"/>
              </a:solidFill>
            </a:endParaRPr>
          </a:p>
          <a:p>
            <a:pPr lvl="2"/>
            <a:r>
              <a:rPr lang="en-US" dirty="0">
                <a:solidFill>
                  <a:srgbClr val="FF0000"/>
                </a:solidFill>
              </a:rPr>
              <a:t>Proverbs 12:15; 3:7</a:t>
            </a:r>
          </a:p>
          <a:p>
            <a:r>
              <a:rPr lang="en-US" dirty="0"/>
              <a:t>The book of Judges records the foolishness of man.</a:t>
            </a:r>
          </a:p>
          <a:p>
            <a:pPr lvl="1"/>
            <a:r>
              <a:rPr lang="en-US" dirty="0">
                <a:solidFill>
                  <a:srgbClr val="FF0000"/>
                </a:solidFill>
              </a:rPr>
              <a:t>Judges 17:6; 21:25</a:t>
            </a:r>
          </a:p>
        </p:txBody>
      </p:sp>
      <p:sp>
        <p:nvSpPr>
          <p:cNvPr id="4" name="TextBox 3"/>
          <p:cNvSpPr txBox="1"/>
          <p:nvPr/>
        </p:nvSpPr>
        <p:spPr>
          <a:xfrm>
            <a:off x="2400300" y="6135624"/>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1186905976"/>
      </p:ext>
    </p:extLst>
  </p:cSld>
  <p:clrMapOvr>
    <a:masterClrMapping/>
  </p:clrMapOvr>
  <p:transition spd="slow">
    <p:circl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379" y="448593"/>
            <a:ext cx="8686800" cy="1938992"/>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To Feelings or Emotions</a:t>
            </a:r>
          </a:p>
        </p:txBody>
      </p:sp>
      <p:sp>
        <p:nvSpPr>
          <p:cNvPr id="3" name="Content Placeholder 2"/>
          <p:cNvSpPr>
            <a:spLocks noGrp="1"/>
          </p:cNvSpPr>
          <p:nvPr>
            <p:ph idx="1"/>
          </p:nvPr>
        </p:nvSpPr>
        <p:spPr>
          <a:xfrm>
            <a:off x="315795" y="2371975"/>
            <a:ext cx="8534400" cy="3277820"/>
          </a:xfrm>
        </p:spPr>
        <p:txBody>
          <a:bodyPr>
            <a:spAutoFit/>
          </a:bodyPr>
          <a:lstStyle/>
          <a:p>
            <a:r>
              <a:rPr lang="en-US" dirty="0"/>
              <a:t>All have feelings about different matters.</a:t>
            </a:r>
          </a:p>
          <a:p>
            <a:r>
              <a:rPr lang="en-US" dirty="0"/>
              <a:t>All feelings are not the same.</a:t>
            </a:r>
          </a:p>
          <a:p>
            <a:r>
              <a:rPr lang="en-US" dirty="0"/>
              <a:t>Therefore, feelings are not the standard.</a:t>
            </a:r>
          </a:p>
          <a:p>
            <a:r>
              <a:rPr lang="en-US" dirty="0"/>
              <a:t>Feelings can be faulty, deceptive, and biased.</a:t>
            </a:r>
          </a:p>
          <a:p>
            <a:pPr lvl="1"/>
            <a:r>
              <a:rPr lang="en-US" dirty="0">
                <a:solidFill>
                  <a:srgbClr val="FF0000"/>
                </a:solidFill>
              </a:rPr>
              <a:t>Ephesians 4:17-19</a:t>
            </a:r>
          </a:p>
          <a:p>
            <a:r>
              <a:rPr lang="en-US" dirty="0"/>
              <a:t>Feelings can be misguided by a faulty conscience.</a:t>
            </a:r>
          </a:p>
          <a:p>
            <a:pPr lvl="1"/>
            <a:r>
              <a:rPr lang="en-US" dirty="0">
                <a:solidFill>
                  <a:srgbClr val="FF0000"/>
                </a:solidFill>
              </a:rPr>
              <a:t>Paul. Acts 23:1; 1 Corinthians 15:9; Galatians 1:13</a:t>
            </a:r>
          </a:p>
        </p:txBody>
      </p:sp>
      <p:sp>
        <p:nvSpPr>
          <p:cNvPr id="4" name="TextBox 3"/>
          <p:cNvSpPr txBox="1"/>
          <p:nvPr/>
        </p:nvSpPr>
        <p:spPr>
          <a:xfrm>
            <a:off x="2400300" y="6251028"/>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2537567663"/>
      </p:ext>
    </p:extLst>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2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25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25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25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54568"/>
            <a:ext cx="8686800" cy="1323439"/>
          </a:xfrm>
        </p:spPr>
        <p:txBody>
          <a:bodyPr>
            <a:spAutoFit/>
          </a:bodyPr>
          <a:lstStyle/>
          <a:p>
            <a:r>
              <a:rPr lang="en-US" b="1" spc="50" dirty="0">
                <a:ln w="11430"/>
                <a:gradFill>
                  <a:gsLst>
                    <a:gs pos="25000">
                      <a:srgbClr val="DD8047">
                        <a:satMod val="155000"/>
                      </a:srgbClr>
                    </a:gs>
                    <a:gs pos="100000">
                      <a:srgbClr val="DD8047">
                        <a:shade val="45000"/>
                        <a:satMod val="165000"/>
                      </a:srgbClr>
                    </a:gs>
                  </a:gsLst>
                  <a:lin ang="5400000"/>
                </a:gradFill>
                <a:latin typeface="Georgia"/>
              </a:rPr>
              <a:t>Truth is …</a:t>
            </a:r>
            <a:br>
              <a:rPr lang="en-US" b="1" spc="50" dirty="0">
                <a:ln w="11430"/>
                <a:gradFill>
                  <a:gsLst>
                    <a:gs pos="25000">
                      <a:srgbClr val="DD8047">
                        <a:satMod val="155000"/>
                      </a:srgbClr>
                    </a:gs>
                    <a:gs pos="100000">
                      <a:srgbClr val="DD8047">
                        <a:shade val="45000"/>
                        <a:satMod val="165000"/>
                      </a:srgbClr>
                    </a:gs>
                  </a:gsLst>
                  <a:lin ang="5400000"/>
                </a:gradFill>
                <a:latin typeface="Georgia"/>
              </a:rPr>
            </a:br>
            <a:r>
              <a:rPr lang="en-US" dirty="0"/>
              <a:t>Not According To What Is In Us</a:t>
            </a:r>
          </a:p>
        </p:txBody>
      </p:sp>
      <p:sp>
        <p:nvSpPr>
          <p:cNvPr id="3" name="Content Placeholder 2"/>
          <p:cNvSpPr>
            <a:spLocks noGrp="1"/>
          </p:cNvSpPr>
          <p:nvPr>
            <p:ph idx="1"/>
          </p:nvPr>
        </p:nvSpPr>
        <p:spPr>
          <a:xfrm>
            <a:off x="353503" y="2013754"/>
            <a:ext cx="8458200" cy="4047262"/>
          </a:xfrm>
        </p:spPr>
        <p:txBody>
          <a:bodyPr>
            <a:spAutoFit/>
          </a:bodyPr>
          <a:lstStyle/>
          <a:p>
            <a:r>
              <a:rPr lang="en-US" dirty="0"/>
              <a:t>Many think Truth is in them.</a:t>
            </a:r>
          </a:p>
          <a:p>
            <a:r>
              <a:rPr lang="en-US" dirty="0"/>
              <a:t>God’s </a:t>
            </a:r>
            <a:r>
              <a:rPr lang="en-US" i="1" dirty="0"/>
              <a:t>“… </a:t>
            </a:r>
            <a:r>
              <a:rPr lang="en-US" b="1" i="1" dirty="0"/>
              <a:t>word is Truth</a:t>
            </a:r>
            <a:r>
              <a:rPr lang="en-US" i="1" dirty="0"/>
              <a:t>.” </a:t>
            </a:r>
            <a:r>
              <a:rPr lang="en-US" dirty="0"/>
              <a:t>John 17:17</a:t>
            </a:r>
          </a:p>
          <a:p>
            <a:pPr lvl="1"/>
            <a:r>
              <a:rPr lang="en-US" dirty="0">
                <a:solidFill>
                  <a:srgbClr val="FF0000"/>
                </a:solidFill>
              </a:rPr>
              <a:t>Romans 8:1-14</a:t>
            </a:r>
          </a:p>
          <a:p>
            <a:r>
              <a:rPr lang="en-US" dirty="0"/>
              <a:t>Truth is learned, not in-born.</a:t>
            </a:r>
          </a:p>
          <a:p>
            <a:pPr lvl="1"/>
            <a:r>
              <a:rPr lang="en-US" dirty="0">
                <a:solidFill>
                  <a:srgbClr val="FF0000"/>
                </a:solidFill>
              </a:rPr>
              <a:t> John 6:45; Galatians 1:11-12</a:t>
            </a:r>
          </a:p>
          <a:p>
            <a:r>
              <a:rPr lang="en-US" dirty="0"/>
              <a:t>The words of Jeremiah are the truth.</a:t>
            </a:r>
          </a:p>
          <a:p>
            <a:pPr lvl="1"/>
            <a:r>
              <a:rPr lang="en-US" i="1" dirty="0">
                <a:solidFill>
                  <a:srgbClr val="FF0000"/>
                </a:solidFill>
              </a:rPr>
              <a:t>“</a:t>
            </a:r>
            <a:r>
              <a:rPr lang="en-US" b="1" i="1" dirty="0">
                <a:solidFill>
                  <a:srgbClr val="FF0000"/>
                </a:solidFill>
              </a:rPr>
              <a:t>O LORD, I know that the way of man is not in himself: it is not in man that walketh to direct his steps</a:t>
            </a:r>
            <a:r>
              <a:rPr lang="en-US" i="1" dirty="0">
                <a:solidFill>
                  <a:srgbClr val="FF0000"/>
                </a:solidFill>
              </a:rPr>
              <a:t>”</a:t>
            </a:r>
            <a:r>
              <a:rPr lang="en-US" b="1" dirty="0">
                <a:solidFill>
                  <a:srgbClr val="FF0000"/>
                </a:solidFill>
              </a:rPr>
              <a:t> </a:t>
            </a:r>
            <a:r>
              <a:rPr lang="en-US" dirty="0">
                <a:solidFill>
                  <a:srgbClr val="FF0000"/>
                </a:solidFill>
              </a:rPr>
              <a:t>Jeremiah 10:23</a:t>
            </a:r>
          </a:p>
        </p:txBody>
      </p:sp>
      <p:sp>
        <p:nvSpPr>
          <p:cNvPr id="4" name="TextBox 3"/>
          <p:cNvSpPr txBox="1"/>
          <p:nvPr/>
        </p:nvSpPr>
        <p:spPr>
          <a:xfrm>
            <a:off x="2400300" y="6135624"/>
            <a:ext cx="43434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FF0000"/>
                </a:solidFill>
                <a:effectLst/>
                <a:uLnTx/>
                <a:uFillTx/>
                <a:latin typeface="Georgia"/>
                <a:ea typeface="+mn-ea"/>
                <a:cs typeface="+mn-cs"/>
              </a:rPr>
              <a:t>“</a:t>
            </a:r>
            <a:r>
              <a:rPr kumimoji="0" lang="en-US" sz="2000" b="1" i="1" u="none" strike="noStrike" kern="1200" cap="none" spc="0" normalizeH="0" baseline="0" noProof="0" dirty="0">
                <a:ln>
                  <a:noFill/>
                </a:ln>
                <a:solidFill>
                  <a:srgbClr val="FF0000"/>
                </a:solidFill>
                <a:effectLst/>
                <a:uLnTx/>
                <a:uFillTx/>
                <a:latin typeface="Georgia"/>
                <a:ea typeface="+mn-ea"/>
                <a:cs typeface="+mn-cs"/>
              </a:rPr>
              <a:t>according to the scriptures</a:t>
            </a:r>
            <a:r>
              <a:rPr kumimoji="0" lang="en-US" sz="2000" i="1" u="none" strike="noStrike" kern="1200" cap="none" spc="0" normalizeH="0" baseline="0" noProof="0" dirty="0">
                <a:ln>
                  <a:noFill/>
                </a:ln>
                <a:solidFill>
                  <a:srgbClr val="FF0000"/>
                </a:solidFill>
                <a:effectLst/>
                <a:uLnTx/>
                <a:uFillTx/>
                <a:latin typeface="Georgia"/>
                <a:ea typeface="+mn-ea"/>
                <a:cs typeface="+mn-cs"/>
              </a:rPr>
              <a:t>”</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0BD283-115C-4138-B5F1-4E2B822551B8}" type="slidenum">
              <a:rPr kumimoji="0" lang="en-US" sz="18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a:ln>
                <a:noFill/>
              </a:ln>
              <a:solidFill>
                <a:srgbClr val="FFFFFF"/>
              </a:solidFill>
              <a:effectLst/>
              <a:uLnTx/>
              <a:uFillTx/>
              <a:latin typeface="Georgia"/>
              <a:ea typeface="+mn-ea"/>
              <a:cs typeface="+mn-cs"/>
            </a:endParaRPr>
          </a:p>
        </p:txBody>
      </p:sp>
    </p:spTree>
    <p:extLst>
      <p:ext uri="{BB962C8B-B14F-4D97-AF65-F5344CB8AC3E}">
        <p14:creationId xmlns:p14="http://schemas.microsoft.com/office/powerpoint/2010/main" val="3501349717"/>
      </p:ext>
    </p:extLst>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25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25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25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25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125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25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273</TotalTime>
  <Words>1273</Words>
  <Application>Microsoft Office PowerPoint</Application>
  <PresentationFormat>On-screen Show (4:3)</PresentationFormat>
  <Paragraphs>153</Paragraphs>
  <Slides>16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Georgia</vt:lpstr>
      <vt:lpstr>Trebuchet MS</vt:lpstr>
      <vt:lpstr>Wingdings 2</vt:lpstr>
      <vt:lpstr>Urban</vt:lpstr>
      <vt:lpstr>“According To The Scriptures”</vt:lpstr>
      <vt:lpstr>1 Corinthians 15:1-4</vt:lpstr>
      <vt:lpstr>“According To The Scriptures”</vt:lpstr>
      <vt:lpstr>Truth is … Not According To One’s Conscience</vt:lpstr>
      <vt:lpstr>Truth is … Not According To What We Think</vt:lpstr>
      <vt:lpstr>Truth is … Not According To What Seems Right</vt:lpstr>
      <vt:lpstr>Truth is … Not According To What is Right in Our Own Eyes</vt:lpstr>
      <vt:lpstr>Truth is … Not According To Feelings or Emotions</vt:lpstr>
      <vt:lpstr>Truth is … Not According To What Is In Us</vt:lpstr>
      <vt:lpstr>Truth is … Not According To Man’s Traditions</vt:lpstr>
      <vt:lpstr>Truth is … Not According To One’s Parents</vt:lpstr>
      <vt:lpstr>Truth is … Not According To What Men Say</vt:lpstr>
      <vt:lpstr>Truth is … Not According To The Majority</vt:lpstr>
      <vt:lpstr>Truth is … Not According What is Popular</vt:lpstr>
      <vt:lpstr>Truth is … According To God’s Word</vt:lpstr>
      <vt:lpstr>John 12:47-50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According To The Scriptures (3)</dc:title>
  <dc:creator>Micky Galloway</dc:creator>
  <cp:lastModifiedBy>Richard Lidh</cp:lastModifiedBy>
  <cp:revision>10</cp:revision>
  <cp:lastPrinted>2022-04-24T02:32:14Z</cp:lastPrinted>
  <dcterms:created xsi:type="dcterms:W3CDTF">2022-04-23T19:51:15Z</dcterms:created>
  <dcterms:modified xsi:type="dcterms:W3CDTF">2022-04-24T02:32:47Z</dcterms:modified>
</cp:coreProperties>
</file>